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78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>
        <p:scale>
          <a:sx n="81" d="100"/>
          <a:sy n="81" d="100"/>
        </p:scale>
        <p:origin x="-21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8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0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68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45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73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00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17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48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24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978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0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598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98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24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34694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826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0355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37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493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5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7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1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22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2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14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55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02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4BA39-EF17-47A9-968D-5BFB38352594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2AB2BBF-4E2E-4FD9-872A-53C291011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2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24619" y="1978608"/>
            <a:ext cx="38862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>
                <a:ln w="1905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 HỌC 8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3100" y="3155374"/>
            <a:ext cx="8305800" cy="1846659"/>
          </a:xfrm>
          <a:prstGeom prst="rect">
            <a:avLst/>
          </a:prstGeom>
          <a:solidFill>
            <a:srgbClr val="92D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CHỦ ĐỀ</a:t>
            </a:r>
          </a:p>
          <a:p>
            <a:pPr algn="ctr"/>
            <a:r>
              <a:rPr lang="en-US" sz="66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ÔN TẬP </a:t>
            </a:r>
            <a:r>
              <a:rPr lang="en-US" sz="66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CHƯƠNG I</a:t>
            </a:r>
            <a:endParaRPr lang="en-US" sz="66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21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2">
            <a:extLst>
              <a:ext uri="{FF2B5EF4-FFF2-40B4-BE49-F238E27FC236}">
                <a16:creationId xmlns="" xmlns:a16="http://schemas.microsoft.com/office/drawing/2014/main" id="{EDD89AD9-E5B1-4785-9260-20CF719F9186}"/>
              </a:ext>
            </a:extLst>
          </p:cNvPr>
          <p:cNvSpPr txBox="1"/>
          <p:nvPr/>
        </p:nvSpPr>
        <p:spPr>
          <a:xfrm>
            <a:off x="593890" y="1197520"/>
            <a:ext cx="10975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ABCD 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là hình chữ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nhật.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x  (cm)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sau, biết AC=4x-6; BD=2x+2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69041" y="2830104"/>
            <a:ext cx="369570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642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2">
            <a:extLst>
              <a:ext uri="{FF2B5EF4-FFF2-40B4-BE49-F238E27FC236}">
                <a16:creationId xmlns="" xmlns:a16="http://schemas.microsoft.com/office/drawing/2014/main" id="{4581B7E0-2133-4FFD-94CA-C05A5AEC1EA4}"/>
              </a:ext>
            </a:extLst>
          </p:cNvPr>
          <p:cNvSpPr txBox="1"/>
          <p:nvPr/>
        </p:nvSpPr>
        <p:spPr>
          <a:xfrm>
            <a:off x="1749345" y="765366"/>
            <a:ext cx="103591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có: tứ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giác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 nhật 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t)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ên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BD 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(tính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chất của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chữ nhật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đó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6 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2x + 2 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 2x 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2x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x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 </a:t>
            </a: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x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Vậy : x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(cm)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28917" y="2943225"/>
            <a:ext cx="3695700" cy="28003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160727" y="126806"/>
            <a:ext cx="801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GIẢI</a:t>
            </a:r>
          </a:p>
        </p:txBody>
      </p:sp>
    </p:spTree>
    <p:extLst>
      <p:ext uri="{BB962C8B-B14F-4D97-AF65-F5344CB8AC3E}">
        <p14:creationId xmlns:p14="http://schemas.microsoft.com/office/powerpoint/2010/main" val="154071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66440" y="117986"/>
            <a:ext cx="101227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4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fr-FR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A và B ở hai bờ của một hồ nước (hình </a:t>
            </a:r>
            <a:r>
              <a:rPr lang="fr-FR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vẽ) </a:t>
            </a:r>
            <a:r>
              <a:rPr lang="fr-FR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có độ dài đoạn thẳng DE bằng </a:t>
            </a:r>
            <a:r>
              <a:rPr lang="fr-FR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 </a:t>
            </a:r>
            <a:r>
              <a:rPr lang="fr-FR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mét.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a) Hãy xác định khoảng cách AB. </a:t>
            </a:r>
          </a:p>
          <a:p>
            <a:r>
              <a:rPr lang="es-BO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b) Lúc 8 giờ, bạn Bình chèo một chiếc thuyền đi theo đường thẳng từ A đến B với vận tốc </a:t>
            </a:r>
            <a:r>
              <a:rPr lang="es-BO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s-BO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km/h</a:t>
            </a:r>
            <a:r>
              <a:rPr lang="es-BO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Hỏi </a:t>
            </a:r>
            <a:r>
              <a:rPr lang="es-BO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bạn Bình đến B lúc mấy giờ? </a:t>
            </a:r>
            <a:r>
              <a:rPr lang="es-BO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 </a:t>
            </a:r>
            <a:r>
              <a:rPr lang="es-BO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rằng bạn Bình chèo liên tục và không nghỉ dọc đường</a:t>
            </a:r>
            <a:r>
              <a:rPr lang="es-BO" sz="32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511" y="3762191"/>
            <a:ext cx="3953464" cy="240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87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40917" y="1184770"/>
            <a:ext cx="782065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vi-VN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vi-VN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vi-VN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 </a:t>
            </a:r>
            <a:r>
              <a:rPr lang="vi-VN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 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vi-VN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DE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AB:2 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=&gt;AB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2.DE=150.2=300 (m)</a:t>
            </a:r>
          </a:p>
          <a:p>
            <a:pPr algn="just"/>
            <a:endParaRPr lang="en-US" sz="32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300 (m) = 0,3 (km)</a:t>
            </a:r>
          </a:p>
          <a:p>
            <a:pPr algn="just"/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chèo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0,3:3 = 0,1 (h) = 6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2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8h 6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B.</a:t>
            </a:r>
            <a:endParaRPr lang="vi-VN" sz="3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84793" y="650449"/>
            <a:ext cx="801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GIẢI</a:t>
            </a:r>
          </a:p>
        </p:txBody>
      </p:sp>
      <p:pic>
        <p:nvPicPr>
          <p:cNvPr id="14" name="Picture 13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052" y="1262835"/>
            <a:ext cx="3772147" cy="243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68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72AA45DD-E1E0-4E81-9409-28F8C984A311}"/>
              </a:ext>
            </a:extLst>
          </p:cNvPr>
          <p:cNvSpPr txBox="1"/>
          <p:nvPr/>
        </p:nvSpPr>
        <p:spPr>
          <a:xfrm>
            <a:off x="1585162" y="1311223"/>
            <a:ext cx="966651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∆ ABC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( AB &lt; AC ),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qua M.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ABDC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 qua AB, I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MN.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ABDC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477307"/>
      </p:ext>
    </p:extLst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1">
            <a:extLst>
              <a:ext uri="{FF2B5EF4-FFF2-40B4-BE49-F238E27FC236}">
                <a16:creationId xmlns:a16="http://schemas.microsoft.com/office/drawing/2014/main" xmlns="" id="{33A8B7BF-7695-41B7-B4ED-F8CE7A497A12}"/>
              </a:ext>
            </a:extLst>
          </p:cNvPr>
          <p:cNvSpPr txBox="1"/>
          <p:nvPr/>
        </p:nvSpPr>
        <p:spPr>
          <a:xfrm>
            <a:off x="540064" y="216139"/>
            <a:ext cx="9822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ABDC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016" y="1828801"/>
            <a:ext cx="5709837" cy="3354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43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xmlns="" id="{33A8B7BF-7695-41B7-B4ED-F8CE7A497A12}"/>
              </a:ext>
            </a:extLst>
          </p:cNvPr>
          <p:cNvSpPr txBox="1"/>
          <p:nvPr/>
        </p:nvSpPr>
        <p:spPr>
          <a:xfrm>
            <a:off x="125503" y="216141"/>
            <a:ext cx="9822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ABDC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/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xmlns:mc="http://schemas.openxmlformats.org/markup-compatibility/2006" xmlns="" id="{15BAD98B-C40A-4D0C-B5F3-B55EC087939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0100" y="1219200"/>
            <a:ext cx="8537864" cy="5304914"/>
          </a:xfrm>
          <a:prstGeom prst="rect">
            <a:avLst/>
          </a:prstGeom>
          <a:blipFill>
            <a:blip r:embed="rId2" cstate="print"/>
            <a:stretch>
              <a:fillRect l="-1784" t="-1609" r="-1142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5" y="216141"/>
            <a:ext cx="36480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5280889"/>
      </p:ext>
    </p:extLst>
  </p:cSld>
  <p:clrMapOvr>
    <a:masterClrMapping/>
  </p:clrMapOvr>
  <p:transition advClick="0"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xmlns="" id="{2FF71E67-FBF9-49BB-B1A3-20833654147F}"/>
              </a:ext>
            </a:extLst>
          </p:cNvPr>
          <p:cNvSpPr/>
          <p:nvPr/>
        </p:nvSpPr>
        <p:spPr>
          <a:xfrm>
            <a:off x="370114" y="239877"/>
            <a:ext cx="95141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ANBM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1834" y="1853453"/>
            <a:ext cx="68008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5160061"/>
      </p:ext>
    </p:extLst>
  </p:cSld>
  <p:clrMapOvr>
    <a:masterClrMapping/>
  </p:clrMapOvr>
  <p:transition advClick="0"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395B6D7B-3661-4DD5-84F7-345FDAA9A4DC}"/>
              </a:ext>
            </a:extLst>
          </p:cNvPr>
          <p:cNvSpPr txBox="1"/>
          <p:nvPr/>
        </p:nvSpPr>
        <p:spPr>
          <a:xfrm>
            <a:off x="340651" y="2544003"/>
            <a:ext cx="1219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ANBM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NB = MB ( 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AB ) 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= AM ( 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AB ) 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 = MB ( AM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)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 = NB = BM = MA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ứ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ANBM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t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ứ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  <a:p>
            <a:endParaRPr lang="en-US" dirty="0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47F3709C-18E4-4D3B-BBDB-FD42D17710D2}"/>
              </a:ext>
            </a:extLst>
          </p:cNvPr>
          <p:cNvSpPr txBox="1"/>
          <p:nvPr/>
        </p:nvSpPr>
        <p:spPr>
          <a:xfrm>
            <a:off x="384464" y="85827"/>
            <a:ext cx="8773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ANBM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15150" y="841569"/>
            <a:ext cx="4685180" cy="204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12223947"/>
      </p:ext>
    </p:extLst>
  </p:cSld>
  <p:clrMapOvr>
    <a:masterClrMapping/>
  </p:clrMapOvr>
  <p:transition advClick="0">
    <p:pull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>
            <a:extLst>
              <a:ext uri="{FF2B5EF4-FFF2-40B4-BE49-F238E27FC236}">
                <a16:creationId xmlns:a16="http://schemas.microsoft.com/office/drawing/2014/main" xmlns="" id="{233C31CD-F91E-41A7-A3B8-B0D0779C0680}"/>
              </a:ext>
            </a:extLst>
          </p:cNvPr>
          <p:cNvSpPr/>
          <p:nvPr/>
        </p:nvSpPr>
        <p:spPr>
          <a:xfrm>
            <a:off x="284081" y="946747"/>
            <a:ext cx="1162383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 ABC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 (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 //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AC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(cùng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AB)</a:t>
            </a: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</a:p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ANBM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trên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MN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 qua AB)</a:t>
            </a:r>
          </a:p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Nên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ANBM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(tứ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cheó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trung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AB vuông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</a:p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ANBM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thoi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(hình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vuông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nhau)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xmlns="" id="{7EBCA587-A1B9-4C5D-BD0B-3D3E0C0A6EDF}"/>
              </a:ext>
            </a:extLst>
          </p:cNvPr>
          <p:cNvSpPr/>
          <p:nvPr/>
        </p:nvSpPr>
        <p:spPr>
          <a:xfrm>
            <a:off x="304800" y="261648"/>
            <a:ext cx="108096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ANBM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6903" y="1004047"/>
            <a:ext cx="5133974" cy="224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4477372"/>
      </p:ext>
    </p:extLst>
  </p:cSld>
  <p:clrMapOvr>
    <a:masterClrMapping/>
  </p:clrMapOvr>
  <p:transition advClick="0"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ardrop 2"/>
          <p:cNvSpPr/>
          <p:nvPr/>
        </p:nvSpPr>
        <p:spPr>
          <a:xfrm>
            <a:off x="1819373" y="1960774"/>
            <a:ext cx="8766927" cy="2356701"/>
          </a:xfrm>
          <a:prstGeom prst="teardrop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477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xmlns="" id="{05436BEF-9718-4433-82BB-2E22F28EBE59}"/>
              </a:ext>
            </a:extLst>
          </p:cNvPr>
          <p:cNvSpPr txBox="1"/>
          <p:nvPr/>
        </p:nvSpPr>
        <p:spPr>
          <a:xfrm>
            <a:off x="410655" y="886209"/>
            <a:ext cx="1138946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 ABC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 (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 //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AC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(cùng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AB)</a:t>
            </a: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</a:p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ANBM c ó: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trên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MN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 qua AB)</a:t>
            </a:r>
          </a:p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Nên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ANBM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(tứ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cheó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trung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AM = MB 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)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ANBM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thoi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(hình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kề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nhau)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Hình chữ nhật 2">
            <a:extLst>
              <a:ext uri="{FF2B5EF4-FFF2-40B4-BE49-F238E27FC236}">
                <a16:creationId xmlns:a16="http://schemas.microsoft.com/office/drawing/2014/main" xmlns="" id="{10E89003-17B4-438F-AA06-A4FDEB58764B}"/>
              </a:ext>
            </a:extLst>
          </p:cNvPr>
          <p:cNvSpPr/>
          <p:nvPr/>
        </p:nvSpPr>
        <p:spPr>
          <a:xfrm>
            <a:off x="410654" y="239877"/>
            <a:ext cx="86262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ANBM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63294" y="1129553"/>
            <a:ext cx="5051911" cy="2207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7730035"/>
      </p:ext>
    </p:extLst>
  </p:cSld>
  <p:clrMapOvr>
    <a:masterClrMapping/>
  </p:clrMapOvr>
  <p:transition advClick="0">
    <p:cut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476751" y="224135"/>
            <a:ext cx="359495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BÀI TẬP TỰ LUYỆN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0038" y="1565966"/>
            <a:ext cx="108052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pt-BR" altLang="en-US" sz="2800" b="1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Bài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toán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vuông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tại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 (AB &lt; AC 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 ,M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trung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AB, N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trung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BC.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MN, AN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AB = 6cm, AC = 8cm .  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b)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Kẻ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NE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vuông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góc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AC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tại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E.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Chứng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minh :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tứ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AMNE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                               </a:t>
            </a:r>
            <a:r>
              <a:rPr lang="en-US" altLang="en-US" sz="2800" b="1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nhật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c)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đối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NM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lấy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K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N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trung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MK. </a:t>
            </a:r>
            <a:endParaRPr lang="en-US" altLang="en-US" sz="2800" b="1" dirty="0" smtClean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altLang="en-US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</a:t>
            </a:r>
            <a:r>
              <a:rPr lang="en-US" altLang="en-US" sz="2800" b="1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Chứng</a:t>
            </a:r>
            <a:r>
              <a:rPr lang="en-US" altLang="en-US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minh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tứ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ANKE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bình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hành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  <a:endParaRPr lang="en-US" altLang="en-US" sz="2800" b="1" dirty="0" smtClean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AMNE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10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3" y="-1"/>
            <a:ext cx="12131587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1820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81FFF8"/>
              </a:clrFrom>
              <a:clrTo>
                <a:srgbClr val="81FFF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17097" y="89195"/>
            <a:ext cx="1435444" cy="242776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3248" y="155466"/>
            <a:ext cx="2361490" cy="236149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482" y="3998143"/>
            <a:ext cx="2190750" cy="14573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004" y="3673100"/>
            <a:ext cx="2581275" cy="177165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251900" y="2576199"/>
            <a:ext cx="3373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cẩm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69326" y="167575"/>
            <a:ext cx="2361491" cy="236149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626591" y="2576199"/>
            <a:ext cx="26366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68781" y="2516956"/>
            <a:ext cx="26366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Móc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22482" y="5455468"/>
            <a:ext cx="26366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35622" y="5587543"/>
            <a:ext cx="26366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men</a:t>
            </a:r>
          </a:p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21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/>
          <p:cNvSpPr/>
          <p:nvPr/>
        </p:nvSpPr>
        <p:spPr>
          <a:xfrm>
            <a:off x="1819373" y="1960774"/>
            <a:ext cx="8766927" cy="2356701"/>
          </a:xfrm>
          <a:prstGeom prst="teardrop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09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5105400" y="76200"/>
            <a:ext cx="1371600" cy="1066800"/>
            <a:chOff x="2352" y="144"/>
            <a:chExt cx="864" cy="672"/>
          </a:xfrm>
        </p:grpSpPr>
        <p:sp>
          <p:nvSpPr>
            <p:cNvPr id="79875" name="Freeform 3"/>
            <p:cNvSpPr>
              <a:spLocks/>
            </p:cNvSpPr>
            <p:nvPr/>
          </p:nvSpPr>
          <p:spPr bwMode="auto">
            <a:xfrm>
              <a:off x="2352" y="144"/>
              <a:ext cx="864" cy="672"/>
            </a:xfrm>
            <a:custGeom>
              <a:avLst/>
              <a:gdLst/>
              <a:ahLst/>
              <a:cxnLst>
                <a:cxn ang="0">
                  <a:pos x="528" y="0"/>
                </a:cxn>
                <a:cxn ang="0">
                  <a:pos x="0" y="336"/>
                </a:cxn>
                <a:cxn ang="0">
                  <a:pos x="576" y="864"/>
                </a:cxn>
                <a:cxn ang="0">
                  <a:pos x="1008" y="240"/>
                </a:cxn>
                <a:cxn ang="0">
                  <a:pos x="528" y="0"/>
                </a:cxn>
              </a:cxnLst>
              <a:rect l="0" t="0" r="r" b="b"/>
              <a:pathLst>
                <a:path w="1008" h="864">
                  <a:moveTo>
                    <a:pt x="528" y="0"/>
                  </a:moveTo>
                  <a:lnTo>
                    <a:pt x="0" y="336"/>
                  </a:lnTo>
                  <a:lnTo>
                    <a:pt x="576" y="864"/>
                  </a:lnTo>
                  <a:lnTo>
                    <a:pt x="1008" y="240"/>
                  </a:lnTo>
                  <a:lnTo>
                    <a:pt x="528" y="0"/>
                  </a:lnTo>
                  <a:close/>
                </a:path>
              </a:pathLst>
            </a:custGeom>
            <a:solidFill>
              <a:schemeClr val="bg1"/>
            </a:solidFill>
            <a:ln w="38100" cmpd="sng">
              <a:solidFill>
                <a:srgbClr val="00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6" name="Text Box 4"/>
            <p:cNvSpPr txBox="1">
              <a:spLocks noChangeArrowheads="1"/>
            </p:cNvSpPr>
            <p:nvPr/>
          </p:nvSpPr>
          <p:spPr bwMode="auto">
            <a:xfrm>
              <a:off x="2592" y="192"/>
              <a:ext cx="5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Tứ giác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4876800" y="1600202"/>
            <a:ext cx="1981200" cy="830263"/>
            <a:chOff x="2112" y="1008"/>
            <a:chExt cx="1248" cy="523"/>
          </a:xfrm>
        </p:grpSpPr>
        <p:sp>
          <p:nvSpPr>
            <p:cNvPr id="79879" name="Freeform 7"/>
            <p:cNvSpPr>
              <a:spLocks/>
            </p:cNvSpPr>
            <p:nvPr/>
          </p:nvSpPr>
          <p:spPr bwMode="auto">
            <a:xfrm>
              <a:off x="2112" y="1008"/>
              <a:ext cx="1248" cy="480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0" y="576"/>
                </a:cxn>
                <a:cxn ang="0">
                  <a:pos x="1536" y="576"/>
                </a:cxn>
                <a:cxn ang="0">
                  <a:pos x="1056" y="0"/>
                </a:cxn>
                <a:cxn ang="0">
                  <a:pos x="240" y="0"/>
                </a:cxn>
              </a:cxnLst>
              <a:rect l="0" t="0" r="r" b="b"/>
              <a:pathLst>
                <a:path w="1536" h="576">
                  <a:moveTo>
                    <a:pt x="240" y="0"/>
                  </a:moveTo>
                  <a:lnTo>
                    <a:pt x="0" y="576"/>
                  </a:lnTo>
                  <a:lnTo>
                    <a:pt x="1536" y="576"/>
                  </a:lnTo>
                  <a:lnTo>
                    <a:pt x="1056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38100" cmpd="sng">
              <a:solidFill>
                <a:srgbClr val="00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80" name="Text Box 8"/>
            <p:cNvSpPr txBox="1">
              <a:spLocks noChangeArrowheads="1"/>
            </p:cNvSpPr>
            <p:nvPr/>
          </p:nvSpPr>
          <p:spPr bwMode="auto">
            <a:xfrm>
              <a:off x="2400" y="1008"/>
              <a:ext cx="91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thang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657147" y="930275"/>
            <a:ext cx="2362427" cy="609600"/>
            <a:chOff x="1780" y="624"/>
            <a:chExt cx="947" cy="384"/>
          </a:xfrm>
        </p:grpSpPr>
        <p:sp>
          <p:nvSpPr>
            <p:cNvPr id="79882" name="Line 10"/>
            <p:cNvSpPr>
              <a:spLocks noChangeShapeType="1"/>
            </p:cNvSpPr>
            <p:nvPr/>
          </p:nvSpPr>
          <p:spPr bwMode="auto">
            <a:xfrm>
              <a:off x="2688" y="720"/>
              <a:ext cx="0" cy="288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83" name="Text Box 11"/>
            <p:cNvSpPr txBox="1">
              <a:spLocks noChangeArrowheads="1"/>
            </p:cNvSpPr>
            <p:nvPr/>
          </p:nvSpPr>
          <p:spPr bwMode="auto">
            <a:xfrm>
              <a:off x="1780" y="624"/>
              <a:ext cx="947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pt-BR" sz="2400" b="1">
                  <a:solidFill>
                    <a:srgbClr val="FFFF66"/>
                  </a:solidFill>
                  <a:latin typeface="Times New Roman" pitchFamily="18" charset="0"/>
                </a:rPr>
                <a:t>Hai cạnh đối //</a:t>
              </a:r>
              <a:endParaRPr lang="en-US" sz="2400" b="1">
                <a:solidFill>
                  <a:srgbClr val="FFFF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1725711" y="2981316"/>
            <a:ext cx="1757363" cy="854075"/>
            <a:chOff x="192" y="1892"/>
            <a:chExt cx="1107" cy="538"/>
          </a:xfrm>
        </p:grpSpPr>
        <p:sp>
          <p:nvSpPr>
            <p:cNvPr id="79886" name="AutoShape 14"/>
            <p:cNvSpPr>
              <a:spLocks noChangeArrowheads="1"/>
            </p:cNvSpPr>
            <p:nvPr/>
          </p:nvSpPr>
          <p:spPr bwMode="auto">
            <a:xfrm rot="10800000">
              <a:off x="192" y="1950"/>
              <a:ext cx="1056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FD511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7" name="Text Box 15"/>
            <p:cNvSpPr txBox="1">
              <a:spLocks noChangeArrowheads="1"/>
            </p:cNvSpPr>
            <p:nvPr/>
          </p:nvSpPr>
          <p:spPr bwMode="auto">
            <a:xfrm>
              <a:off x="243" y="1892"/>
              <a:ext cx="105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>
                  <a:solidFill>
                    <a:schemeClr val="tx2"/>
                  </a:solidFill>
                  <a:latin typeface="Times New Roman" pitchFamily="18" charset="0"/>
                </a:rPr>
                <a:t>    </a:t>
              </a: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       thang cân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889" name="Line 17"/>
          <p:cNvSpPr>
            <a:spLocks noChangeShapeType="1"/>
          </p:cNvSpPr>
          <p:nvPr/>
        </p:nvSpPr>
        <p:spPr bwMode="auto">
          <a:xfrm flipH="1">
            <a:off x="3344863" y="2667000"/>
            <a:ext cx="1447800" cy="8382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 rot="-1938989">
            <a:off x="2692400" y="2157094"/>
            <a:ext cx="25400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Hai góc kề một đáy 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891" name="Text Box 19"/>
          <p:cNvSpPr txBox="1">
            <a:spLocks noChangeArrowheads="1"/>
          </p:cNvSpPr>
          <p:nvPr/>
        </p:nvSpPr>
        <p:spPr bwMode="auto">
          <a:xfrm rot="-1846625">
            <a:off x="3230564" y="2998889"/>
            <a:ext cx="2808287" cy="60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Hai đườngchéo</a:t>
            </a:r>
          </a:p>
          <a:p>
            <a:pPr>
              <a:lnSpc>
                <a:spcPct val="70000"/>
              </a:lnSpc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grpSp>
        <p:nvGrpSpPr>
          <p:cNvPr id="6" name="Group 91"/>
          <p:cNvGrpSpPr>
            <a:grpSpLocks/>
          </p:cNvGrpSpPr>
          <p:nvPr/>
        </p:nvGrpSpPr>
        <p:grpSpPr bwMode="auto">
          <a:xfrm>
            <a:off x="5181600" y="2968628"/>
            <a:ext cx="2078038" cy="841376"/>
            <a:chOff x="2304" y="1870"/>
            <a:chExt cx="1309" cy="530"/>
          </a:xfrm>
        </p:grpSpPr>
        <p:sp>
          <p:nvSpPr>
            <p:cNvPr id="79894" name="Freeform 22"/>
            <p:cNvSpPr>
              <a:spLocks/>
            </p:cNvSpPr>
            <p:nvPr/>
          </p:nvSpPr>
          <p:spPr bwMode="auto">
            <a:xfrm>
              <a:off x="2304" y="1872"/>
              <a:ext cx="1309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24"/>
                </a:cxn>
                <a:cxn ang="0">
                  <a:pos x="1248" y="624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1248" h="624">
                  <a:moveTo>
                    <a:pt x="0" y="0"/>
                  </a:moveTo>
                  <a:lnTo>
                    <a:pt x="0" y="624"/>
                  </a:lnTo>
                  <a:lnTo>
                    <a:pt x="1248" y="624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D511"/>
            </a:solidFill>
            <a:ln w="38100" cmpd="sng">
              <a:solidFill>
                <a:srgbClr val="00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95" name="Text Box 23"/>
            <p:cNvSpPr txBox="1">
              <a:spLocks noChangeArrowheads="1"/>
            </p:cNvSpPr>
            <p:nvPr/>
          </p:nvSpPr>
          <p:spPr bwMode="auto">
            <a:xfrm>
              <a:off x="2327" y="1870"/>
              <a:ext cx="1200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>
                  <a:solidFill>
                    <a:schemeClr val="tx2"/>
                  </a:solidFill>
                  <a:latin typeface="Times New Roman" pitchFamily="18" charset="0"/>
                </a:rPr>
                <a:t> </a:t>
              </a: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       thang vuông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897" name="Line 25"/>
          <p:cNvSpPr>
            <a:spLocks noChangeShapeType="1"/>
          </p:cNvSpPr>
          <p:nvPr/>
        </p:nvSpPr>
        <p:spPr bwMode="auto">
          <a:xfrm>
            <a:off x="5410200" y="2438400"/>
            <a:ext cx="0" cy="4572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5486400" y="2471738"/>
            <a:ext cx="20574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1 góc vuông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grpSp>
        <p:nvGrpSpPr>
          <p:cNvPr id="7" name="Group 110"/>
          <p:cNvGrpSpPr>
            <a:grpSpLocks/>
          </p:cNvGrpSpPr>
          <p:nvPr/>
        </p:nvGrpSpPr>
        <p:grpSpPr bwMode="auto">
          <a:xfrm>
            <a:off x="8302534" y="2872847"/>
            <a:ext cx="2057400" cy="877888"/>
            <a:chOff x="4176" y="1824"/>
            <a:chExt cx="1296" cy="553"/>
          </a:xfrm>
        </p:grpSpPr>
        <p:sp>
          <p:nvSpPr>
            <p:cNvPr id="79901" name="AutoShape 29"/>
            <p:cNvSpPr>
              <a:spLocks noChangeArrowheads="1"/>
            </p:cNvSpPr>
            <p:nvPr/>
          </p:nvSpPr>
          <p:spPr bwMode="auto">
            <a:xfrm>
              <a:off x="4176" y="1824"/>
              <a:ext cx="1296" cy="528"/>
            </a:xfrm>
            <a:prstGeom prst="parallelogram">
              <a:avLst>
                <a:gd name="adj" fmla="val 61364"/>
              </a:avLst>
            </a:prstGeom>
            <a:solidFill>
              <a:srgbClr val="FFC000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2" name="Text Box 30"/>
            <p:cNvSpPr txBox="1">
              <a:spLocks noChangeArrowheads="1"/>
            </p:cNvSpPr>
            <p:nvPr/>
          </p:nvSpPr>
          <p:spPr bwMode="auto">
            <a:xfrm>
              <a:off x="4306" y="1854"/>
              <a:ext cx="105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>
                  <a:solidFill>
                    <a:schemeClr val="tx2"/>
                  </a:solidFill>
                  <a:latin typeface="Times New Roman" pitchFamily="18" charset="0"/>
                </a:rPr>
                <a:t>     </a:t>
              </a: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        bình hành</a:t>
              </a:r>
              <a:r>
                <a:rPr lang="pt-BR" sz="2400">
                  <a:solidFill>
                    <a:schemeClr val="tx2"/>
                  </a:solidFill>
                  <a:latin typeface="Times New Roman" pitchFamily="18" charset="0"/>
                </a:rPr>
                <a:t>        </a:t>
              </a:r>
              <a:endParaRPr lang="en-US" sz="240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</p:grpSp>
      <p:sp>
        <p:nvSpPr>
          <p:cNvPr id="79907" name="Line 35"/>
          <p:cNvSpPr>
            <a:spLocks noChangeShapeType="1"/>
          </p:cNvSpPr>
          <p:nvPr/>
        </p:nvSpPr>
        <p:spPr bwMode="auto">
          <a:xfrm>
            <a:off x="5943600" y="1143000"/>
            <a:ext cx="2514600" cy="20574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08" name="Text Box 36"/>
          <p:cNvSpPr txBox="1">
            <a:spLocks noChangeArrowheads="1"/>
          </p:cNvSpPr>
          <p:nvPr/>
        </p:nvSpPr>
        <p:spPr bwMode="auto">
          <a:xfrm>
            <a:off x="6400800" y="5334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66FFFF"/>
                </a:solidFill>
                <a:latin typeface="Times New Roman" pitchFamily="18" charset="0"/>
              </a:rPr>
              <a:t>Các cạnh đối //</a:t>
            </a:r>
            <a:endParaRPr lang="en-US" sz="2400" b="1">
              <a:solidFill>
                <a:srgbClr val="66FFFF"/>
              </a:solidFill>
              <a:latin typeface="Times New Roman" pitchFamily="18" charset="0"/>
            </a:endParaRPr>
          </a:p>
        </p:txBody>
      </p:sp>
      <p:sp>
        <p:nvSpPr>
          <p:cNvPr id="79909" name="Text Box 37"/>
          <p:cNvSpPr txBox="1">
            <a:spLocks noChangeArrowheads="1"/>
          </p:cNvSpPr>
          <p:nvPr/>
        </p:nvSpPr>
        <p:spPr bwMode="auto">
          <a:xfrm>
            <a:off x="6400800" y="8382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 dirty="0">
                <a:solidFill>
                  <a:srgbClr val="66FFFF"/>
                </a:solidFill>
                <a:latin typeface="Times New Roman" pitchFamily="18" charset="0"/>
              </a:rPr>
              <a:t>Các cạnh đối bằng nhau</a:t>
            </a:r>
            <a:endParaRPr lang="en-US" sz="2400" b="1" dirty="0">
              <a:solidFill>
                <a:srgbClr val="66FFFF"/>
              </a:solidFill>
              <a:latin typeface="Times New Roman" pitchFamily="18" charset="0"/>
            </a:endParaRPr>
          </a:p>
        </p:txBody>
      </p:sp>
      <p:sp>
        <p:nvSpPr>
          <p:cNvPr id="79910" name="Text Box 38"/>
          <p:cNvSpPr txBox="1">
            <a:spLocks noChangeArrowheads="1"/>
          </p:cNvSpPr>
          <p:nvPr/>
        </p:nvSpPr>
        <p:spPr bwMode="auto">
          <a:xfrm>
            <a:off x="6324600" y="1295401"/>
            <a:ext cx="4038600" cy="35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66FFFF"/>
                </a:solidFill>
                <a:latin typeface="Times New Roman" pitchFamily="18" charset="0"/>
              </a:rPr>
              <a:t>Hai cạnh đối // và bằng nhau</a:t>
            </a:r>
            <a:endParaRPr lang="en-US" sz="2400" b="1">
              <a:solidFill>
                <a:srgbClr val="66FFFF"/>
              </a:solidFill>
              <a:latin typeface="Times New Roman" pitchFamily="18" charset="0"/>
            </a:endParaRPr>
          </a:p>
        </p:txBody>
      </p:sp>
      <p:sp>
        <p:nvSpPr>
          <p:cNvPr id="79911" name="Text Box 39"/>
          <p:cNvSpPr txBox="1">
            <a:spLocks noChangeArrowheads="1"/>
          </p:cNvSpPr>
          <p:nvPr/>
        </p:nvSpPr>
        <p:spPr bwMode="auto">
          <a:xfrm>
            <a:off x="7010400" y="16764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66FFFF"/>
                </a:solidFill>
                <a:latin typeface="Times New Roman" pitchFamily="18" charset="0"/>
              </a:rPr>
              <a:t>Các góc đối bằng nhau</a:t>
            </a:r>
            <a:endParaRPr lang="en-US" sz="2400" b="1">
              <a:solidFill>
                <a:srgbClr val="66FFFF"/>
              </a:solidFill>
              <a:latin typeface="Times New Roman" pitchFamily="18" charset="0"/>
            </a:endParaRPr>
          </a:p>
        </p:txBody>
      </p:sp>
      <p:sp>
        <p:nvSpPr>
          <p:cNvPr id="79912" name="Text Box 40"/>
          <p:cNvSpPr txBox="1">
            <a:spLocks noChangeArrowheads="1"/>
          </p:cNvSpPr>
          <p:nvPr/>
        </p:nvSpPr>
        <p:spPr bwMode="auto">
          <a:xfrm>
            <a:off x="7391400" y="2065338"/>
            <a:ext cx="3200400" cy="875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66FFFF"/>
                </a:solidFill>
                <a:latin typeface="Times New Roman" pitchFamily="18" charset="0"/>
              </a:rPr>
              <a:t>Hai đường chéo cắt nhau tại trung điểm mỗi đường</a:t>
            </a:r>
            <a:endParaRPr lang="en-US" sz="2400" b="1">
              <a:solidFill>
                <a:srgbClr val="66FFFF"/>
              </a:solidFill>
              <a:latin typeface="Times New Roman" pitchFamily="18" charset="0"/>
            </a:endParaRPr>
          </a:p>
        </p:txBody>
      </p:sp>
      <p:grpSp>
        <p:nvGrpSpPr>
          <p:cNvPr id="8" name="Group 97"/>
          <p:cNvGrpSpPr>
            <a:grpSpLocks/>
          </p:cNvGrpSpPr>
          <p:nvPr/>
        </p:nvGrpSpPr>
        <p:grpSpPr bwMode="auto">
          <a:xfrm>
            <a:off x="4916488" y="4337056"/>
            <a:ext cx="1676400" cy="844551"/>
            <a:chOff x="2137" y="2732"/>
            <a:chExt cx="1056" cy="532"/>
          </a:xfrm>
        </p:grpSpPr>
        <p:sp>
          <p:nvSpPr>
            <p:cNvPr id="79920" name="Rectangle 48"/>
            <p:cNvSpPr>
              <a:spLocks noChangeArrowheads="1"/>
            </p:cNvSpPr>
            <p:nvPr/>
          </p:nvSpPr>
          <p:spPr bwMode="auto">
            <a:xfrm>
              <a:off x="2160" y="2736"/>
              <a:ext cx="912" cy="528"/>
            </a:xfrm>
            <a:prstGeom prst="rect">
              <a:avLst/>
            </a:prstGeom>
            <a:solidFill>
              <a:srgbClr val="A50021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9921" name="Text Box 49"/>
            <p:cNvSpPr txBox="1">
              <a:spLocks noChangeArrowheads="1"/>
            </p:cNvSpPr>
            <p:nvPr/>
          </p:nvSpPr>
          <p:spPr bwMode="auto">
            <a:xfrm>
              <a:off x="2137" y="2732"/>
              <a:ext cx="105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dirty="0">
                  <a:solidFill>
                    <a:schemeClr val="bg1"/>
                  </a:solidFill>
                  <a:latin typeface="Times New Roman" pitchFamily="18" charset="0"/>
                </a:rPr>
                <a:t>   </a:t>
              </a:r>
              <a:r>
                <a:rPr lang="pt-B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           chữ  nhật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926" name="Line 54"/>
          <p:cNvSpPr>
            <a:spLocks noChangeShapeType="1"/>
          </p:cNvSpPr>
          <p:nvPr/>
        </p:nvSpPr>
        <p:spPr bwMode="auto">
          <a:xfrm flipH="1">
            <a:off x="6477000" y="3962400"/>
            <a:ext cx="1371600" cy="6096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27" name="Text Box 55"/>
          <p:cNvSpPr txBox="1">
            <a:spLocks noChangeArrowheads="1"/>
          </p:cNvSpPr>
          <p:nvPr/>
        </p:nvSpPr>
        <p:spPr bwMode="auto">
          <a:xfrm rot="-1532261">
            <a:off x="6386513" y="3681413"/>
            <a:ext cx="2055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1 góc vuông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28" name="Text Box 56"/>
          <p:cNvSpPr txBox="1">
            <a:spLocks noChangeArrowheads="1"/>
          </p:cNvSpPr>
          <p:nvPr/>
        </p:nvSpPr>
        <p:spPr bwMode="auto">
          <a:xfrm rot="-1468672">
            <a:off x="6457950" y="4118076"/>
            <a:ext cx="2533650" cy="60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2 đường chéo 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grpSp>
        <p:nvGrpSpPr>
          <p:cNvPr id="9" name="Group 93"/>
          <p:cNvGrpSpPr>
            <a:grpSpLocks/>
          </p:cNvGrpSpPr>
          <p:nvPr/>
        </p:nvGrpSpPr>
        <p:grpSpPr bwMode="auto">
          <a:xfrm>
            <a:off x="2438400" y="3587751"/>
            <a:ext cx="2336800" cy="1381125"/>
            <a:chOff x="576" y="2260"/>
            <a:chExt cx="1472" cy="870"/>
          </a:xfrm>
        </p:grpSpPr>
        <p:sp>
          <p:nvSpPr>
            <p:cNvPr id="79930" name="Line 58"/>
            <p:cNvSpPr>
              <a:spLocks noChangeShapeType="1"/>
            </p:cNvSpPr>
            <p:nvPr/>
          </p:nvSpPr>
          <p:spPr bwMode="auto">
            <a:xfrm rot="-867619">
              <a:off x="576" y="2260"/>
              <a:ext cx="1472" cy="870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931" name="Text Box 59"/>
            <p:cNvSpPr txBox="1">
              <a:spLocks noChangeArrowheads="1"/>
            </p:cNvSpPr>
            <p:nvPr/>
          </p:nvSpPr>
          <p:spPr bwMode="auto">
            <a:xfrm rot="923502">
              <a:off x="673" y="2714"/>
              <a:ext cx="13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rgbClr val="FFFF66"/>
                  </a:solidFill>
                  <a:latin typeface="Times New Roman" pitchFamily="18" charset="0"/>
                </a:rPr>
                <a:t>1 góc vuông</a:t>
              </a:r>
              <a:endParaRPr lang="en-US" sz="2400" b="1">
                <a:solidFill>
                  <a:srgbClr val="FFFF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" name="Group 99"/>
          <p:cNvGrpSpPr>
            <a:grpSpLocks/>
          </p:cNvGrpSpPr>
          <p:nvPr/>
        </p:nvGrpSpPr>
        <p:grpSpPr bwMode="auto">
          <a:xfrm>
            <a:off x="5029202" y="5932491"/>
            <a:ext cx="1166813" cy="849313"/>
            <a:chOff x="3168" y="3737"/>
            <a:chExt cx="735" cy="535"/>
          </a:xfrm>
        </p:grpSpPr>
        <p:sp>
          <p:nvSpPr>
            <p:cNvPr id="79934" name="Rectangle 62"/>
            <p:cNvSpPr>
              <a:spLocks noChangeArrowheads="1"/>
            </p:cNvSpPr>
            <p:nvPr/>
          </p:nvSpPr>
          <p:spPr bwMode="auto">
            <a:xfrm>
              <a:off x="3168" y="3744"/>
              <a:ext cx="576" cy="528"/>
            </a:xfrm>
            <a:prstGeom prst="rect">
              <a:avLst/>
            </a:prstGeom>
            <a:solidFill>
              <a:srgbClr val="C00000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9935" name="Text Box 63"/>
            <p:cNvSpPr txBox="1">
              <a:spLocks noChangeArrowheads="1"/>
            </p:cNvSpPr>
            <p:nvPr/>
          </p:nvSpPr>
          <p:spPr bwMode="auto">
            <a:xfrm>
              <a:off x="3183" y="3737"/>
              <a:ext cx="720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vuông</a:t>
              </a:r>
              <a:endParaRPr lang="en-US" sz="2400" b="1">
                <a:solidFill>
                  <a:schemeClr val="bg1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937" name="Line 65"/>
          <p:cNvSpPr>
            <a:spLocks noChangeShapeType="1"/>
          </p:cNvSpPr>
          <p:nvPr/>
        </p:nvSpPr>
        <p:spPr bwMode="auto">
          <a:xfrm rot="874990" flipH="1">
            <a:off x="6037263" y="5643563"/>
            <a:ext cx="1905000" cy="8382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38" name="Text Box 66"/>
          <p:cNvSpPr txBox="1">
            <a:spLocks noChangeArrowheads="1"/>
          </p:cNvSpPr>
          <p:nvPr/>
        </p:nvSpPr>
        <p:spPr bwMode="auto">
          <a:xfrm rot="-700287">
            <a:off x="5932489" y="5570538"/>
            <a:ext cx="2103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1 góc vuông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39" name="Text Box 67"/>
          <p:cNvSpPr txBox="1">
            <a:spLocks noChangeArrowheads="1"/>
          </p:cNvSpPr>
          <p:nvPr/>
        </p:nvSpPr>
        <p:spPr bwMode="auto">
          <a:xfrm rot="-558866">
            <a:off x="5969000" y="5960744"/>
            <a:ext cx="2438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2 đường chéo 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41" name="Line 69"/>
          <p:cNvSpPr>
            <a:spLocks noChangeShapeType="1"/>
          </p:cNvSpPr>
          <p:nvPr/>
        </p:nvSpPr>
        <p:spPr bwMode="auto">
          <a:xfrm>
            <a:off x="5486400" y="5181600"/>
            <a:ext cx="0" cy="7620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42" name="Text Box 70"/>
          <p:cNvSpPr txBox="1">
            <a:spLocks noChangeArrowheads="1"/>
          </p:cNvSpPr>
          <p:nvPr/>
        </p:nvSpPr>
        <p:spPr bwMode="auto">
          <a:xfrm>
            <a:off x="1524000" y="5029200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 Hai cạnh kề 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43" name="Text Box 71"/>
          <p:cNvSpPr txBox="1">
            <a:spLocks noChangeArrowheads="1"/>
          </p:cNvSpPr>
          <p:nvPr/>
        </p:nvSpPr>
        <p:spPr bwMode="auto">
          <a:xfrm>
            <a:off x="1524000" y="5257800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 2 đường chéo vuông góc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44" name="Text Box 72"/>
          <p:cNvSpPr txBox="1">
            <a:spLocks noChangeArrowheads="1"/>
          </p:cNvSpPr>
          <p:nvPr/>
        </p:nvSpPr>
        <p:spPr bwMode="auto">
          <a:xfrm>
            <a:off x="1524000" y="5578475"/>
            <a:ext cx="3962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1 đường chéo là phân giác của một góc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grpSp>
        <p:nvGrpSpPr>
          <p:cNvPr id="11" name="Group 114"/>
          <p:cNvGrpSpPr>
            <a:grpSpLocks/>
          </p:cNvGrpSpPr>
          <p:nvPr/>
        </p:nvGrpSpPr>
        <p:grpSpPr bwMode="auto">
          <a:xfrm>
            <a:off x="6629401" y="152400"/>
            <a:ext cx="4073525" cy="5867400"/>
            <a:chOff x="3408" y="144"/>
            <a:chExt cx="2374" cy="3360"/>
          </a:xfrm>
        </p:grpSpPr>
        <p:sp>
          <p:nvSpPr>
            <p:cNvPr id="79946" name="Text Box 74"/>
            <p:cNvSpPr txBox="1">
              <a:spLocks noChangeArrowheads="1"/>
            </p:cNvSpPr>
            <p:nvPr/>
          </p:nvSpPr>
          <p:spPr bwMode="auto">
            <a:xfrm>
              <a:off x="3718" y="144"/>
              <a:ext cx="2064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 dirty="0">
                  <a:solidFill>
                    <a:srgbClr val="CCFF66"/>
                  </a:solidFill>
                  <a:latin typeface="Times New Roman" pitchFamily="18" charset="0"/>
                </a:rPr>
                <a:t>Bốn cạnh bằng nhau</a:t>
              </a:r>
              <a:endParaRPr lang="en-US" sz="2400" b="1" dirty="0">
                <a:solidFill>
                  <a:srgbClr val="CCFF66"/>
                </a:solidFill>
                <a:latin typeface="Times New Roman" pitchFamily="18" charset="0"/>
              </a:endParaRPr>
            </a:p>
          </p:txBody>
        </p:sp>
        <p:grpSp>
          <p:nvGrpSpPr>
            <p:cNvPr id="12" name="Group 76"/>
            <p:cNvGrpSpPr>
              <a:grpSpLocks/>
            </p:cNvGrpSpPr>
            <p:nvPr/>
          </p:nvGrpSpPr>
          <p:grpSpPr bwMode="auto">
            <a:xfrm>
              <a:off x="3408" y="432"/>
              <a:ext cx="2326" cy="3072"/>
              <a:chOff x="3290" y="432"/>
              <a:chExt cx="2326" cy="2880"/>
            </a:xfrm>
          </p:grpSpPr>
          <p:cxnSp>
            <p:nvCxnSpPr>
              <p:cNvPr id="79949" name="AutoShape 77"/>
              <p:cNvCxnSpPr>
                <a:cxnSpLocks noChangeShapeType="1"/>
              </p:cNvCxnSpPr>
              <p:nvPr/>
            </p:nvCxnSpPr>
            <p:spPr bwMode="auto">
              <a:xfrm>
                <a:off x="3290" y="432"/>
                <a:ext cx="2326" cy="0"/>
              </a:xfrm>
              <a:prstGeom prst="straightConnector1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79950" name="AutoShape 78"/>
              <p:cNvCxnSpPr>
                <a:cxnSpLocks noChangeShapeType="1"/>
                <a:endCxn id="79952" idx="3"/>
              </p:cNvCxnSpPr>
              <p:nvPr/>
            </p:nvCxnSpPr>
            <p:spPr bwMode="auto">
              <a:xfrm rot="5400000">
                <a:off x="4008" y="1704"/>
                <a:ext cx="2880" cy="336"/>
              </a:xfrm>
              <a:prstGeom prst="bentConnector2">
                <a:avLst/>
              </a:prstGeom>
              <a:noFill/>
              <a:ln w="38100">
                <a:solidFill>
                  <a:srgbClr val="FF0066"/>
                </a:solidFill>
                <a:miter lim="800000"/>
                <a:headEnd/>
                <a:tailEnd type="triangle" w="med" len="med"/>
              </a:ln>
              <a:effectLst/>
            </p:spPr>
          </p:cxnSp>
        </p:grp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8001000" y="5638800"/>
            <a:ext cx="1905000" cy="914400"/>
            <a:chOff x="3958" y="3552"/>
            <a:chExt cx="1200" cy="576"/>
          </a:xfrm>
        </p:grpSpPr>
        <p:sp>
          <p:nvSpPr>
            <p:cNvPr id="79952" name="AutoShape 80"/>
            <p:cNvSpPr>
              <a:spLocks noChangeArrowheads="1"/>
            </p:cNvSpPr>
            <p:nvPr/>
          </p:nvSpPr>
          <p:spPr bwMode="auto">
            <a:xfrm>
              <a:off x="3958" y="3552"/>
              <a:ext cx="1200" cy="576"/>
            </a:xfrm>
            <a:prstGeom prst="diamond">
              <a:avLst/>
            </a:prstGeom>
            <a:solidFill>
              <a:srgbClr val="A50021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9953" name="Text Box 81"/>
            <p:cNvSpPr txBox="1">
              <a:spLocks noChangeArrowheads="1"/>
            </p:cNvSpPr>
            <p:nvPr/>
          </p:nvSpPr>
          <p:spPr bwMode="auto">
            <a:xfrm>
              <a:off x="4344" y="3578"/>
              <a:ext cx="76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thoi</a:t>
              </a:r>
              <a:endParaRPr lang="en-US" sz="2400" b="1">
                <a:solidFill>
                  <a:schemeClr val="bg1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955" name="Line 83"/>
          <p:cNvSpPr>
            <a:spLocks noChangeShapeType="1"/>
          </p:cNvSpPr>
          <p:nvPr/>
        </p:nvSpPr>
        <p:spPr bwMode="auto">
          <a:xfrm flipH="1">
            <a:off x="8229601" y="3886200"/>
            <a:ext cx="34925" cy="19050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56" name="Text Box 84"/>
          <p:cNvSpPr txBox="1">
            <a:spLocks noChangeArrowheads="1"/>
          </p:cNvSpPr>
          <p:nvPr/>
        </p:nvSpPr>
        <p:spPr bwMode="auto">
          <a:xfrm>
            <a:off x="8264525" y="3709988"/>
            <a:ext cx="24384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Hai cạnh kề 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57" name="Text Box 85"/>
          <p:cNvSpPr txBox="1">
            <a:spLocks noChangeArrowheads="1"/>
          </p:cNvSpPr>
          <p:nvPr/>
        </p:nvSpPr>
        <p:spPr bwMode="auto">
          <a:xfrm>
            <a:off x="8305800" y="4889500"/>
            <a:ext cx="24384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1 đường chéo là phân giác của một góc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58" name="Text Box 86"/>
          <p:cNvSpPr txBox="1">
            <a:spLocks noChangeArrowheads="1"/>
          </p:cNvSpPr>
          <p:nvPr/>
        </p:nvSpPr>
        <p:spPr bwMode="auto">
          <a:xfrm>
            <a:off x="8264525" y="4346576"/>
            <a:ext cx="2438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2 đường chéo vuông góc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91" name="Text Box 119"/>
          <p:cNvSpPr txBox="1">
            <a:spLocks noChangeArrowheads="1"/>
          </p:cNvSpPr>
          <p:nvPr/>
        </p:nvSpPr>
        <p:spPr bwMode="auto">
          <a:xfrm>
            <a:off x="-81513" y="-80506"/>
            <a:ext cx="2799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 b="1" u="sng" err="1" smtClean="0">
                <a:solidFill>
                  <a:srgbClr val="00FFCC"/>
                </a:solidFill>
                <a:latin typeface="Times New Roman" pitchFamily="18" charset="0"/>
              </a:rPr>
              <a:t>Dấu</a:t>
            </a:r>
            <a:r>
              <a:rPr lang="en-GB" sz="2400" b="1" u="sng" smtClean="0">
                <a:solidFill>
                  <a:srgbClr val="00FFCC"/>
                </a:solidFill>
                <a:latin typeface="Times New Roman" pitchFamily="18" charset="0"/>
              </a:rPr>
              <a:t> </a:t>
            </a:r>
            <a:r>
              <a:rPr lang="en-GB" sz="2400" b="1" u="sng" err="1" smtClean="0">
                <a:solidFill>
                  <a:srgbClr val="00FFCC"/>
                </a:solidFill>
                <a:latin typeface="Times New Roman" pitchFamily="18" charset="0"/>
              </a:rPr>
              <a:t>hiệu</a:t>
            </a:r>
            <a:r>
              <a:rPr lang="en-GB" sz="2400" b="1" u="sng" smtClean="0">
                <a:solidFill>
                  <a:srgbClr val="00FFCC"/>
                </a:solidFill>
                <a:latin typeface="Times New Roman" pitchFamily="18" charset="0"/>
              </a:rPr>
              <a:t> </a:t>
            </a:r>
            <a:r>
              <a:rPr lang="en-GB" sz="2400" b="1" u="sng" err="1" smtClean="0">
                <a:solidFill>
                  <a:srgbClr val="00FFCC"/>
                </a:solidFill>
                <a:latin typeface="Times New Roman" pitchFamily="18" charset="0"/>
              </a:rPr>
              <a:t>nhận</a:t>
            </a:r>
            <a:r>
              <a:rPr lang="en-GB" sz="2400" b="1" u="sng" smtClean="0">
                <a:solidFill>
                  <a:srgbClr val="00FFCC"/>
                </a:solidFill>
                <a:latin typeface="Times New Roman" pitchFamily="18" charset="0"/>
              </a:rPr>
              <a:t> </a:t>
            </a:r>
            <a:r>
              <a:rPr lang="en-GB" sz="2400" b="1" u="sng" err="1" smtClean="0">
                <a:solidFill>
                  <a:srgbClr val="00FFCC"/>
                </a:solidFill>
                <a:latin typeface="Times New Roman" pitchFamily="18" charset="0"/>
              </a:rPr>
              <a:t>biết</a:t>
            </a:r>
            <a:endParaRPr lang="en-US" sz="2400" b="1" u="sng">
              <a:solidFill>
                <a:srgbClr val="00FFCC"/>
              </a:solidFill>
              <a:latin typeface="Times New Roman" pitchFamily="18" charset="0"/>
            </a:endParaRPr>
          </a:p>
        </p:txBody>
      </p:sp>
      <p:grpSp>
        <p:nvGrpSpPr>
          <p:cNvPr id="14" name="Group 129"/>
          <p:cNvGrpSpPr>
            <a:grpSpLocks/>
          </p:cNvGrpSpPr>
          <p:nvPr/>
        </p:nvGrpSpPr>
        <p:grpSpPr bwMode="auto">
          <a:xfrm>
            <a:off x="1604963" y="228600"/>
            <a:ext cx="3548062" cy="4724400"/>
            <a:chOff x="51" y="144"/>
            <a:chExt cx="2235" cy="2976"/>
          </a:xfrm>
        </p:grpSpPr>
        <p:sp>
          <p:nvSpPr>
            <p:cNvPr id="79914" name="Text Box 42"/>
            <p:cNvSpPr txBox="1">
              <a:spLocks noChangeArrowheads="1"/>
            </p:cNvSpPr>
            <p:nvPr/>
          </p:nvSpPr>
          <p:spPr bwMode="auto">
            <a:xfrm>
              <a:off x="509" y="144"/>
              <a:ext cx="1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rgbClr val="FFFF66"/>
                  </a:solidFill>
                  <a:latin typeface="Times New Roman" pitchFamily="18" charset="0"/>
                </a:rPr>
                <a:t>Ba góc vuông</a:t>
              </a:r>
              <a:endParaRPr lang="en-US" sz="2400" b="1">
                <a:solidFill>
                  <a:srgbClr val="FFFF66"/>
                </a:solidFill>
                <a:latin typeface="Times New Roman" pitchFamily="18" charset="0"/>
              </a:endParaRPr>
            </a:p>
          </p:txBody>
        </p:sp>
        <p:sp>
          <p:nvSpPr>
            <p:cNvPr id="79993" name="Line 121"/>
            <p:cNvSpPr>
              <a:spLocks noChangeShapeType="1"/>
            </p:cNvSpPr>
            <p:nvPr/>
          </p:nvSpPr>
          <p:spPr bwMode="auto">
            <a:xfrm>
              <a:off x="69" y="3120"/>
              <a:ext cx="2063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995" name="Line 123"/>
            <p:cNvSpPr>
              <a:spLocks noChangeShapeType="1"/>
            </p:cNvSpPr>
            <p:nvPr/>
          </p:nvSpPr>
          <p:spPr bwMode="auto">
            <a:xfrm>
              <a:off x="60" y="432"/>
              <a:ext cx="0" cy="2688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0000" name="Line 128"/>
            <p:cNvSpPr>
              <a:spLocks noChangeShapeType="1"/>
            </p:cNvSpPr>
            <p:nvPr/>
          </p:nvSpPr>
          <p:spPr bwMode="auto">
            <a:xfrm>
              <a:off x="51" y="432"/>
              <a:ext cx="2235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9480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9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9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7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9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9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79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79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7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7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7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7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7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7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7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5" dur="500"/>
                                        <p:tgtEl>
                                          <p:spTgt spid="7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0" dur="500"/>
                                        <p:tgtEl>
                                          <p:spTgt spid="7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3" dur="500"/>
                                        <p:tgtEl>
                                          <p:spTgt spid="7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8" dur="500"/>
                                        <p:tgtEl>
                                          <p:spTgt spid="7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9" grpId="0" animBg="1"/>
      <p:bldP spid="79897" grpId="0" animBg="1"/>
      <p:bldP spid="79898" grpId="0"/>
      <p:bldP spid="79907" grpId="0" animBg="1"/>
      <p:bldP spid="79908" grpId="0"/>
      <p:bldP spid="79909" grpId="0"/>
      <p:bldP spid="79910" grpId="0"/>
      <p:bldP spid="79911" grpId="0"/>
      <p:bldP spid="79912" grpId="0"/>
      <p:bldP spid="79926" grpId="0" animBg="1"/>
      <p:bldP spid="79927" grpId="0"/>
      <p:bldP spid="79928" grpId="0"/>
      <p:bldP spid="79937" grpId="0" animBg="1"/>
      <p:bldP spid="79939" grpId="0"/>
      <p:bldP spid="79941" grpId="0" animBg="1"/>
      <p:bldP spid="79942" grpId="0"/>
      <p:bldP spid="79943" grpId="0"/>
      <p:bldP spid="79944" grpId="0"/>
      <p:bldP spid="79955" grpId="0" animBg="1"/>
      <p:bldP spid="79956" grpId="0"/>
      <p:bldP spid="79957" grpId="0"/>
      <p:bldP spid="799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57459" y="2213876"/>
            <a:ext cx="41410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la thuoc bai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BFFFE"/>
              </a:clrFrom>
              <a:clrTo>
                <a:srgbClr val="FB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86981">
            <a:off x="9867677" y="3229744"/>
            <a:ext cx="141605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55835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6" name="Line 6"/>
          <p:cNvSpPr>
            <a:spLocks noChangeShapeType="1"/>
          </p:cNvSpPr>
          <p:nvPr/>
        </p:nvSpPr>
        <p:spPr bwMode="auto">
          <a:xfrm>
            <a:off x="2285999" y="1816100"/>
            <a:ext cx="852543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/>
        </p:spPr>
        <p:txBody>
          <a:bodyPr/>
          <a:lstStyle/>
          <a:p>
            <a:pPr>
              <a:defRPr/>
            </a:pPr>
            <a:endParaRPr lang="en-US" sz="200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2286000" y="2578100"/>
            <a:ext cx="8633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/>
        </p:spPr>
        <p:txBody>
          <a:bodyPr/>
          <a:lstStyle/>
          <a:p>
            <a:pPr>
              <a:defRPr/>
            </a:pPr>
            <a:endParaRPr lang="en-US" sz="200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2285999" y="3340100"/>
            <a:ext cx="859715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/>
        </p:spPr>
        <p:txBody>
          <a:bodyPr/>
          <a:lstStyle/>
          <a:p>
            <a:pPr>
              <a:defRPr/>
            </a:pPr>
            <a:endParaRPr lang="en-US" sz="200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>
            <a:off x="2286000" y="4102100"/>
            <a:ext cx="8633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/>
        </p:spPr>
        <p:txBody>
          <a:bodyPr/>
          <a:lstStyle/>
          <a:p>
            <a:pPr>
              <a:defRPr/>
            </a:pPr>
            <a:endParaRPr lang="en-US" sz="200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6570" name="Line 10"/>
          <p:cNvSpPr>
            <a:spLocks noChangeShapeType="1"/>
          </p:cNvSpPr>
          <p:nvPr/>
        </p:nvSpPr>
        <p:spPr bwMode="auto">
          <a:xfrm>
            <a:off x="2286000" y="4894944"/>
            <a:ext cx="8633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/>
        </p:spPr>
        <p:txBody>
          <a:bodyPr/>
          <a:lstStyle/>
          <a:p>
            <a:pPr>
              <a:defRPr/>
            </a:pPr>
            <a:endParaRPr lang="en-US" sz="200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6571" name="Line 11"/>
          <p:cNvSpPr>
            <a:spLocks noChangeShapeType="1"/>
          </p:cNvSpPr>
          <p:nvPr/>
        </p:nvSpPr>
        <p:spPr bwMode="auto">
          <a:xfrm>
            <a:off x="2285999" y="6654800"/>
            <a:ext cx="865094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/>
        </p:spPr>
        <p:txBody>
          <a:bodyPr/>
          <a:lstStyle/>
          <a:p>
            <a:pPr>
              <a:defRPr/>
            </a:pPr>
            <a:endParaRPr lang="en-US" sz="200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6574" name="Line 14"/>
          <p:cNvSpPr>
            <a:spLocks noChangeShapeType="1"/>
          </p:cNvSpPr>
          <p:nvPr/>
        </p:nvSpPr>
        <p:spPr bwMode="auto">
          <a:xfrm>
            <a:off x="2273300" y="12065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/>
        </p:spPr>
        <p:txBody>
          <a:bodyPr/>
          <a:lstStyle/>
          <a:p>
            <a:pPr>
              <a:defRPr/>
            </a:pPr>
            <a:endParaRPr lang="en-US" sz="200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grpSp>
        <p:nvGrpSpPr>
          <p:cNvPr id="18441" name="Group 52"/>
          <p:cNvGrpSpPr>
            <a:grpSpLocks/>
          </p:cNvGrpSpPr>
          <p:nvPr/>
        </p:nvGrpSpPr>
        <p:grpSpPr bwMode="auto">
          <a:xfrm>
            <a:off x="2273300" y="1039906"/>
            <a:ext cx="8627782" cy="5627594"/>
            <a:chOff x="480" y="848"/>
            <a:chExt cx="4848" cy="3320"/>
          </a:xfrm>
        </p:grpSpPr>
        <p:sp>
          <p:nvSpPr>
            <p:cNvPr id="66565" name="Line 5"/>
            <p:cNvSpPr>
              <a:spLocks noChangeShapeType="1"/>
            </p:cNvSpPr>
            <p:nvPr/>
          </p:nvSpPr>
          <p:spPr bwMode="auto">
            <a:xfrm>
              <a:off x="480" y="856"/>
              <a:ext cx="48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/>
          </p:spPr>
          <p:txBody>
            <a:bodyPr/>
            <a:lstStyle/>
            <a:p>
              <a:pPr>
                <a:defRPr/>
              </a:pPr>
              <a:endParaRPr lang="en-US" sz="2000"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  <p:sp>
          <p:nvSpPr>
            <p:cNvPr id="66575" name="Line 15"/>
            <p:cNvSpPr>
              <a:spLocks noChangeShapeType="1"/>
            </p:cNvSpPr>
            <p:nvPr/>
          </p:nvSpPr>
          <p:spPr bwMode="auto">
            <a:xfrm>
              <a:off x="480" y="856"/>
              <a:ext cx="0" cy="3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/>
          </p:spPr>
          <p:txBody>
            <a:bodyPr/>
            <a:lstStyle/>
            <a:p>
              <a:pPr>
                <a:defRPr/>
              </a:pPr>
              <a:endParaRPr lang="en-US" sz="2000"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  <p:sp>
          <p:nvSpPr>
            <p:cNvPr id="66576" name="Line 16"/>
            <p:cNvSpPr>
              <a:spLocks noChangeShapeType="1"/>
            </p:cNvSpPr>
            <p:nvPr/>
          </p:nvSpPr>
          <p:spPr bwMode="auto">
            <a:xfrm>
              <a:off x="5328" y="848"/>
              <a:ext cx="0" cy="3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/>
          </p:spPr>
          <p:txBody>
            <a:bodyPr/>
            <a:lstStyle/>
            <a:p>
              <a:pPr>
                <a:defRPr/>
              </a:pPr>
              <a:endParaRPr lang="en-US" sz="2000"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  <p:sp>
          <p:nvSpPr>
            <p:cNvPr id="66578" name="Line 18"/>
            <p:cNvSpPr>
              <a:spLocks noChangeShapeType="1"/>
            </p:cNvSpPr>
            <p:nvPr/>
          </p:nvSpPr>
          <p:spPr bwMode="auto">
            <a:xfrm>
              <a:off x="4514" y="856"/>
              <a:ext cx="0" cy="3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/>
          </p:spPr>
          <p:txBody>
            <a:bodyPr/>
            <a:lstStyle/>
            <a:p>
              <a:pPr>
                <a:defRPr/>
              </a:pPr>
              <a:endParaRPr lang="en-US" sz="2000"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18443" name="Text Box 31"/>
          <p:cNvSpPr txBox="1">
            <a:spLocks noChangeArrowheads="1"/>
          </p:cNvSpPr>
          <p:nvPr/>
        </p:nvSpPr>
        <p:spPr bwMode="auto">
          <a:xfrm>
            <a:off x="2362200" y="4940301"/>
            <a:ext cx="3810000" cy="8620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x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2,5</a:t>
            </a:r>
          </a:p>
        </p:txBody>
      </p:sp>
      <p:sp>
        <p:nvSpPr>
          <p:cNvPr id="18444" name="Text Box 32"/>
          <p:cNvSpPr txBox="1">
            <a:spLocks noChangeArrowheads="1"/>
          </p:cNvSpPr>
          <p:nvPr/>
        </p:nvSpPr>
        <p:spPr bwMode="auto">
          <a:xfrm>
            <a:off x="2317750" y="4154799"/>
            <a:ext cx="597535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Trong </a:t>
            </a:r>
            <a:r>
              <a:rPr lang="en-US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giác vuông, đường trung tuyến ứng với cạnh huyền bằng nửa cạnh huyền.</a:t>
            </a:r>
          </a:p>
        </p:txBody>
      </p:sp>
      <p:sp>
        <p:nvSpPr>
          <p:cNvPr id="18445" name="Text Box 33"/>
          <p:cNvSpPr txBox="1">
            <a:spLocks noChangeArrowheads="1"/>
          </p:cNvSpPr>
          <p:nvPr/>
        </p:nvSpPr>
        <p:spPr bwMode="auto">
          <a:xfrm>
            <a:off x="2370166" y="3362862"/>
            <a:ext cx="6935199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alt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endParaRPr lang="en-US" altLang="en-US" sz="2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6" name="Text Box 34"/>
          <p:cNvSpPr txBox="1">
            <a:spLocks noChangeArrowheads="1"/>
          </p:cNvSpPr>
          <p:nvPr/>
        </p:nvSpPr>
        <p:spPr bwMode="auto">
          <a:xfrm>
            <a:off x="2370165" y="2681940"/>
            <a:ext cx="587848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Tứ giác có ba góc vuông là hình vuông </a:t>
            </a:r>
            <a:endParaRPr lang="en-US" altLang="en-US" sz="2000" b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7" name="Text Box 35"/>
          <p:cNvSpPr txBox="1">
            <a:spLocks noChangeArrowheads="1"/>
          </p:cNvSpPr>
          <p:nvPr/>
        </p:nvSpPr>
        <p:spPr bwMode="auto">
          <a:xfrm>
            <a:off x="2362199" y="1807491"/>
            <a:ext cx="6745942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20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8" name="Text Box 38"/>
          <p:cNvSpPr txBox="1">
            <a:spLocks noChangeArrowheads="1"/>
          </p:cNvSpPr>
          <p:nvPr/>
        </p:nvSpPr>
        <p:spPr bwMode="auto">
          <a:xfrm>
            <a:off x="4495800" y="1282700"/>
            <a:ext cx="205740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</a:p>
        </p:txBody>
      </p:sp>
      <p:sp>
        <p:nvSpPr>
          <p:cNvPr id="18449" name="Text Box 40"/>
          <p:cNvSpPr txBox="1">
            <a:spLocks noChangeArrowheads="1"/>
          </p:cNvSpPr>
          <p:nvPr/>
        </p:nvSpPr>
        <p:spPr bwMode="auto">
          <a:xfrm>
            <a:off x="2641600" y="578226"/>
            <a:ext cx="66294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Đ”;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“S”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50" name="Text Box 41"/>
          <p:cNvSpPr txBox="1">
            <a:spLocks noChangeArrowheads="1"/>
          </p:cNvSpPr>
          <p:nvPr/>
        </p:nvSpPr>
        <p:spPr bwMode="auto">
          <a:xfrm>
            <a:off x="3768271" y="82387"/>
            <a:ext cx="3962400" cy="400050"/>
          </a:xfrm>
          <a:prstGeom prst="rect">
            <a:avLst/>
          </a:prstGeom>
          <a:solidFill>
            <a:srgbClr val="FFFF66"/>
          </a:solidFill>
          <a:ln w="9525" algn="ctr">
            <a:solidFill>
              <a:srgbClr val="CCCC00"/>
            </a:solidFill>
            <a:miter lim="800000"/>
            <a:headEnd/>
            <a:tailEnd/>
          </a:ln>
          <a:effectLst>
            <a:prstShdw prst="shdw17" dist="17961" dir="2700000">
              <a:srgbClr val="7A7A00"/>
            </a:prst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1: TRẢ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LỜI NHANH</a:t>
            </a:r>
          </a:p>
        </p:txBody>
      </p:sp>
      <p:sp>
        <p:nvSpPr>
          <p:cNvPr id="66596" name="Text Box 36"/>
          <p:cNvSpPr txBox="1">
            <a:spLocks noChangeArrowheads="1"/>
          </p:cNvSpPr>
          <p:nvPr/>
        </p:nvSpPr>
        <p:spPr bwMode="auto">
          <a:xfrm>
            <a:off x="9950798" y="2743200"/>
            <a:ext cx="60960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66603" name="Text Box 43"/>
          <p:cNvSpPr txBox="1">
            <a:spLocks noChangeArrowheads="1"/>
          </p:cNvSpPr>
          <p:nvPr/>
        </p:nvSpPr>
        <p:spPr bwMode="auto">
          <a:xfrm>
            <a:off x="9950798" y="1981200"/>
            <a:ext cx="60960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66605" name="Text Box 45"/>
          <p:cNvSpPr txBox="1">
            <a:spLocks noChangeArrowheads="1"/>
          </p:cNvSpPr>
          <p:nvPr/>
        </p:nvSpPr>
        <p:spPr bwMode="auto">
          <a:xfrm>
            <a:off x="9950798" y="4191000"/>
            <a:ext cx="60960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66606" name="Text Box 46"/>
          <p:cNvSpPr txBox="1">
            <a:spLocks noChangeArrowheads="1"/>
          </p:cNvSpPr>
          <p:nvPr/>
        </p:nvSpPr>
        <p:spPr bwMode="auto">
          <a:xfrm>
            <a:off x="9950798" y="5257800"/>
            <a:ext cx="60960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9938098" y="3564732"/>
            <a:ext cx="60960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8" name="Text Box 38"/>
          <p:cNvSpPr txBox="1">
            <a:spLocks noChangeArrowheads="1"/>
          </p:cNvSpPr>
          <p:nvPr/>
        </p:nvSpPr>
        <p:spPr bwMode="auto">
          <a:xfrm>
            <a:off x="9551893" y="1246840"/>
            <a:ext cx="108024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8020" y="4907380"/>
            <a:ext cx="24860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9210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6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6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6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6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65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6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6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66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6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6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6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66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6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96" grpId="0"/>
      <p:bldP spid="66603" grpId="0"/>
      <p:bldP spid="66605" grpId="0"/>
      <p:bldP spid="66606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2">
            <a:extLst>
              <a:ext uri="{FF2B5EF4-FFF2-40B4-BE49-F238E27FC236}">
                <a16:creationId xmlns="" xmlns:a16="http://schemas.microsoft.com/office/drawing/2014/main" id="{EDD89AD9-E5B1-4785-9260-20CF719F9186}"/>
              </a:ext>
            </a:extLst>
          </p:cNvPr>
          <p:cNvSpPr txBox="1"/>
          <p:nvPr/>
        </p:nvSpPr>
        <p:spPr>
          <a:xfrm>
            <a:off x="2181878" y="645623"/>
            <a:ext cx="87085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(cm)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MNPQ 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ình 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401" y="1973642"/>
            <a:ext cx="7550022" cy="3764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9190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="" xmlns:a16="http://schemas.microsoft.com/office/drawing/2014/main" id="{4581B7E0-2133-4FFD-94CA-C05A5AEC1EA4}"/>
              </a:ext>
            </a:extLst>
          </p:cNvPr>
          <p:cNvSpPr txBox="1"/>
          <p:nvPr/>
        </p:nvSpPr>
        <p:spPr>
          <a:xfrm>
            <a:off x="1579662" y="520270"/>
            <a:ext cx="103591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có: tứ giác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MNPQ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 hình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(gt)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ên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PQ</a:t>
            </a:r>
            <a:r>
              <a:rPr lang="vi-VN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(tính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chất của hình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đó: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7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+ 3 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 x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2x =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x =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 </a:t>
            </a: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x =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Vậy : x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(cm)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621" y="2760127"/>
            <a:ext cx="6051734" cy="301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179581" y="63972"/>
            <a:ext cx="801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GIẢI</a:t>
            </a:r>
          </a:p>
        </p:txBody>
      </p:sp>
    </p:spTree>
    <p:extLst>
      <p:ext uri="{BB962C8B-B14F-4D97-AF65-F5344CB8AC3E}">
        <p14:creationId xmlns:p14="http://schemas.microsoft.com/office/powerpoint/2010/main" val="2769923401"/>
      </p:ext>
    </p:extLst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1284</Words>
  <Application>Microsoft Office PowerPoint</Application>
  <PresentationFormat>Custom</PresentationFormat>
  <Paragraphs>143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RePack by Diakov</dc:creator>
  <cp:lastModifiedBy>Admin</cp:lastModifiedBy>
  <cp:revision>5</cp:revision>
  <dcterms:created xsi:type="dcterms:W3CDTF">2021-10-16T12:04:01Z</dcterms:created>
  <dcterms:modified xsi:type="dcterms:W3CDTF">2021-10-17T07:49:40Z</dcterms:modified>
</cp:coreProperties>
</file>